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34" r:id="rId3"/>
    <p:sldId id="369" r:id="rId4"/>
    <p:sldId id="335" r:id="rId5"/>
    <p:sldId id="336" r:id="rId6"/>
    <p:sldId id="363" r:id="rId7"/>
    <p:sldId id="337" r:id="rId8"/>
    <p:sldId id="339" r:id="rId9"/>
    <p:sldId id="365" r:id="rId10"/>
    <p:sldId id="375" r:id="rId11"/>
    <p:sldId id="340" r:id="rId12"/>
    <p:sldId id="341" r:id="rId13"/>
    <p:sldId id="342" r:id="rId14"/>
    <p:sldId id="347" r:id="rId15"/>
    <p:sldId id="344" r:id="rId16"/>
    <p:sldId id="349" r:id="rId17"/>
    <p:sldId id="346" r:id="rId18"/>
    <p:sldId id="348" r:id="rId19"/>
    <p:sldId id="370" r:id="rId20"/>
    <p:sldId id="372" r:id="rId21"/>
    <p:sldId id="373" r:id="rId22"/>
    <p:sldId id="374" r:id="rId23"/>
    <p:sldId id="364" r:id="rId24"/>
    <p:sldId id="343" r:id="rId25"/>
    <p:sldId id="350" r:id="rId26"/>
    <p:sldId id="351" r:id="rId27"/>
    <p:sldId id="352" r:id="rId28"/>
    <p:sldId id="366" r:id="rId29"/>
    <p:sldId id="353" r:id="rId30"/>
    <p:sldId id="354" r:id="rId31"/>
    <p:sldId id="355" r:id="rId32"/>
    <p:sldId id="367" r:id="rId33"/>
    <p:sldId id="356" r:id="rId34"/>
    <p:sldId id="357" r:id="rId35"/>
    <p:sldId id="368" r:id="rId36"/>
    <p:sldId id="358" r:id="rId37"/>
    <p:sldId id="361" r:id="rId38"/>
    <p:sldId id="362" r:id="rId39"/>
    <p:sldId id="360" r:id="rId40"/>
    <p:sldId id="359" r:id="rId41"/>
    <p:sldId id="2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285"/>
    <p:restoredTop sz="95833"/>
  </p:normalViewPr>
  <p:slideViewPr>
    <p:cSldViewPr snapToGrid="0">
      <p:cViewPr varScale="1">
        <p:scale>
          <a:sx n="48" d="100"/>
          <a:sy n="48" d="100"/>
        </p:scale>
        <p:origin x="216" y="1464"/>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12</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1/14/26</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1/14/26</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9.png"/><Relationship Id="rId4" Type="http://schemas.openxmlformats.org/officeDocument/2006/relationships/image" Target="../media/image28.gi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Computer-generated graphic for back of Antikythera mechanism from Wikipedia.">
            <a:extLst>
              <a:ext uri="{FF2B5EF4-FFF2-40B4-BE49-F238E27FC236}">
                <a16:creationId xmlns:a16="http://schemas.microsoft.com/office/drawing/2014/main" id="{FFBC4425-E723-FB5B-D6C5-49E74A662E90}"/>
              </a:ext>
            </a:extLst>
          </p:cNvPr>
          <p:cNvPicPr>
            <a:picLocks noChangeAspect="1"/>
          </p:cNvPicPr>
          <p:nvPr/>
        </p:nvPicPr>
        <p:blipFill>
          <a:blip r:embed="rId2"/>
          <a:stretch>
            <a:fillRect/>
          </a:stretch>
        </p:blipFill>
        <p:spPr>
          <a:xfrm>
            <a:off x="7450680" y="520749"/>
            <a:ext cx="2958126" cy="5643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484B639-9066-A992-8370-749C76EC23D0}"/>
              </a:ext>
            </a:extLst>
          </p:cNvPr>
          <p:cNvSpPr>
            <a:spLocks noGrp="1"/>
          </p:cNvSpPr>
          <p:nvPr>
            <p:ph type="title"/>
          </p:nvPr>
        </p:nvSpPr>
        <p:spPr>
          <a:xfrm>
            <a:off x="838201" y="479493"/>
            <a:ext cx="5257800" cy="1325563"/>
          </a:xfrm>
        </p:spPr>
        <p:txBody>
          <a:bodyPr>
            <a:normAutofit/>
          </a:bodyPr>
          <a:lstStyle/>
          <a:p>
            <a:r>
              <a:rPr lang="en-US" dirty="0"/>
              <a:t>Physical Devices - Printed Scales</a:t>
            </a:r>
          </a:p>
        </p:txBody>
      </p:sp>
      <p:sp>
        <p:nvSpPr>
          <p:cNvPr id="5" name="Content Placeholder 4">
            <a:extLst>
              <a:ext uri="{FF2B5EF4-FFF2-40B4-BE49-F238E27FC236}">
                <a16:creationId xmlns:a16="http://schemas.microsoft.com/office/drawing/2014/main" id="{48373E21-7CC6-9114-9EA3-44EF74F61ADA}"/>
              </a:ext>
            </a:extLst>
          </p:cNvPr>
          <p:cNvSpPr>
            <a:spLocks noGrp="1"/>
          </p:cNvSpPr>
          <p:nvPr>
            <p:ph idx="1"/>
          </p:nvPr>
        </p:nvSpPr>
        <p:spPr>
          <a:xfrm>
            <a:off x="838201" y="1984443"/>
            <a:ext cx="5257800" cy="4192520"/>
          </a:xfrm>
        </p:spPr>
        <p:txBody>
          <a:bodyPr>
            <a:normAutofit/>
          </a:bodyPr>
          <a:lstStyle/>
          <a:p>
            <a:r>
              <a:rPr lang="en-US" sz="2400" dirty="0"/>
              <a:t>"Continuous" means that these devices have knobs, gears or sliders that use physical movement to accurately approximate a computation</a:t>
            </a:r>
          </a:p>
          <a:p>
            <a:r>
              <a:rPr lang="en-US" sz="2400" dirty="0"/>
              <a:t>A key to these devices is intricate and accurate printed scale</a:t>
            </a:r>
          </a:p>
          <a:p>
            <a:r>
              <a:rPr lang="en-US" sz="2400" dirty="0"/>
              <a:t>Data is input into the devices by moving an indicator to a point on a scale and then moving something else and reading an answer from an indicator and scale.</a:t>
            </a:r>
          </a:p>
        </p:txBody>
      </p:sp>
      <p:sp>
        <p:nvSpPr>
          <p:cNvPr id="9" name="TextBox 8">
            <a:extLst>
              <a:ext uri="{FF2B5EF4-FFF2-40B4-BE49-F238E27FC236}">
                <a16:creationId xmlns:a16="http://schemas.microsoft.com/office/drawing/2014/main" id="{6A1FEEBD-6087-5FE6-3744-E00C6071716C}"/>
              </a:ext>
            </a:extLst>
          </p:cNvPr>
          <p:cNvSpPr txBox="1"/>
          <p:nvPr/>
        </p:nvSpPr>
        <p:spPr>
          <a:xfrm>
            <a:off x="10855568" y="4894729"/>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01527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i="1" dirty="0"/>
              <a:t>Indiana Jones and 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fontScale="92500" lnSpcReduction="20000"/>
          </a:bodyPr>
          <a:lstStyle/>
          <a:p>
            <a:r>
              <a:rPr lang="en-US" dirty="0"/>
              <a:t>We have been taught a simple model of the solar system called "heliocentrism" conceived by Nicolaus Copernicus in 1543</a:t>
            </a:r>
          </a:p>
          <a:p>
            <a:r>
              <a:rPr lang="en-US" dirty="0"/>
              <a:t>But the planets orbits are at different angles and the sun is also moving </a:t>
            </a:r>
          </a:p>
          <a:p>
            <a:r>
              <a:rPr lang="en-US" dirty="0"/>
              <a:t>As the Sun moves through the Milky Way, Earth and the other planets follow along — so our orbits trace helical paths through space.</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a:p>
            <a:endParaRPr lang="en-US" dirty="0"/>
          </a:p>
          <a:p>
            <a:r>
              <a:rPr lang="en-US" dirty="0"/>
              <a:t>Ignore the math details </a:t>
            </a:r>
            <a:r>
              <a:rPr lang="en-US" dirty="0">
                <a:sym typeface="Wingdings" pitchFamily="2" charset="2"/>
              </a:rPr>
              <a:t></a:t>
            </a:r>
            <a:endParaRPr lang="en-US" dirty="0"/>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b rowser based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knots air speed and we want to go west (270 degrees)</a:t>
            </a:r>
          </a:p>
          <a:p>
            <a:r>
              <a:rPr lang="en-US" dirty="0"/>
              <a:t>The wind is out of the northwest (300 degrees) at 15 knots</a:t>
            </a:r>
          </a:p>
          <a:p>
            <a:r>
              <a:rPr lang="en-US" dirty="0"/>
              <a:t>If we fly straight west, the wind will both slow us down and push us south</a:t>
            </a:r>
          </a:p>
          <a:p>
            <a:r>
              <a:rPr lang="en-US" dirty="0"/>
              <a:t>Where should we point the plane to actually have a ground track </a:t>
            </a:r>
            <a:r>
              <a:rPr lang="en-US"/>
              <a:t>that is </a:t>
            </a:r>
            <a:r>
              <a:rPr lang="en-US" dirty="0"/>
              <a:t>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knots and we want to go west (270 degrees)</a:t>
            </a:r>
          </a:p>
          <a:p>
            <a:r>
              <a:rPr lang="en-US" dirty="0"/>
              <a:t>The wind is out of the northwest (300 degrees) at 15 knots</a:t>
            </a:r>
          </a:p>
          <a:p>
            <a:r>
              <a:rPr lang="en-US" dirty="0"/>
              <a:t>We will fly a heading of 274.3 degrees and expect a ground speed (west) of 87 knots</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27023" y="477286"/>
            <a:ext cx="3278458" cy="3278458"/>
          </a:xfrm>
          <a:prstGeom prst="rect">
            <a:avLst/>
          </a:prstGeom>
        </p:spPr>
      </p:pic>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normAutofit/>
          </a:bodyPr>
          <a:lstStyle/>
          <a:p>
            <a:r>
              <a:rPr lang="en-US" dirty="0"/>
              <a:t>We have an analog computer called the E6B that does the entire calculation by rotating and sliding and reading numbers directly from the device</a:t>
            </a:r>
          </a:p>
          <a:p>
            <a:r>
              <a:rPr lang="en-US" dirty="0"/>
              <a:t>This is an analogue equivalent to the law of sines computation</a:t>
            </a:r>
          </a:p>
        </p:txBody>
      </p:sp>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598707" cy="1477328"/>
          </a:xfrm>
          <a:prstGeom prst="rect">
            <a:avLst/>
          </a:prstGeom>
          <a:noFill/>
        </p:spPr>
        <p:txBody>
          <a:bodyPr wrap="none" rtlCol="0">
            <a:spAutoFit/>
          </a:bodyPr>
          <a:lstStyle/>
          <a:p>
            <a:r>
              <a:rPr lang="en-US" dirty="0"/>
              <a:t>Wind Direction</a:t>
            </a:r>
          </a:p>
          <a:p>
            <a:r>
              <a:rPr lang="en-US" dirty="0"/>
              <a:t>300 degrees</a:t>
            </a:r>
          </a:p>
          <a:p>
            <a:endParaRPr lang="en-US" dirty="0"/>
          </a:p>
          <a:p>
            <a:r>
              <a:rPr lang="en-US" dirty="0"/>
              <a:t>Wind Speed </a:t>
            </a:r>
          </a:p>
          <a:p>
            <a:r>
              <a:rPr lang="en-US" dirty="0"/>
              <a:t>15 knots</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220098" y="4156694"/>
            <a:ext cx="2774414" cy="2031325"/>
          </a:xfrm>
          <a:prstGeom prst="rect">
            <a:avLst/>
          </a:prstGeom>
          <a:noFill/>
        </p:spPr>
        <p:txBody>
          <a:bodyPr wrap="none" rtlCol="0">
            <a:spAutoFit/>
          </a:bodyPr>
          <a:lstStyle/>
          <a:p>
            <a:r>
              <a:rPr lang="en-US" dirty="0"/>
              <a:t>Desired course 270 degrees</a:t>
            </a:r>
          </a:p>
          <a:p>
            <a:endParaRPr lang="en-US" dirty="0"/>
          </a:p>
          <a:p>
            <a:r>
              <a:rPr lang="en-US" dirty="0"/>
              <a:t>Air speed 100 Knots</a:t>
            </a:r>
          </a:p>
          <a:p>
            <a:endParaRPr lang="en-US" dirty="0"/>
          </a:p>
          <a:p>
            <a:r>
              <a:rPr lang="en-US" dirty="0"/>
              <a:t>Drift angle 4 degrees</a:t>
            </a:r>
          </a:p>
          <a:p>
            <a:endParaRPr lang="en-US" dirty="0"/>
          </a:p>
          <a:p>
            <a:r>
              <a:rPr lang="en-US" dirty="0"/>
              <a:t>Ground speed 87 knots</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635834" y="3016332"/>
            <a:ext cx="2260929" cy="1102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788166" y="4402720"/>
            <a:ext cx="1576508" cy="508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445365" y="4250484"/>
            <a:ext cx="2634420" cy="12660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788166" y="4676311"/>
            <a:ext cx="2291619" cy="13489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54DA-31F2-A3F0-3B20-4B051AAD7322}"/>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4DAFBF19-428B-5104-64D4-FFCCA1BD4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0F0BF83-D57F-0CEA-400A-81C98B45B09E}"/>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0E4F3AB2-130D-CA47-7448-DD100349DAC4}"/>
              </a:ext>
            </a:extLst>
          </p:cNvPr>
          <p:cNvSpPr>
            <a:spLocks noGrp="1"/>
          </p:cNvSpPr>
          <p:nvPr>
            <p:ph type="title"/>
          </p:nvPr>
        </p:nvSpPr>
        <p:spPr>
          <a:xfrm>
            <a:off x="838200" y="365125"/>
            <a:ext cx="3831771" cy="1325563"/>
          </a:xfrm>
        </p:spPr>
        <p:txBody>
          <a:bodyPr/>
          <a:lstStyle/>
          <a:p>
            <a:r>
              <a:rPr lang="en-US" dirty="0"/>
              <a:t>Put the wind in the E6B</a:t>
            </a:r>
          </a:p>
        </p:txBody>
      </p:sp>
      <p:sp>
        <p:nvSpPr>
          <p:cNvPr id="6" name="Content Placeholder 5">
            <a:extLst>
              <a:ext uri="{FF2B5EF4-FFF2-40B4-BE49-F238E27FC236}">
                <a16:creationId xmlns:a16="http://schemas.microsoft.com/office/drawing/2014/main" id="{B1239FAD-BE7B-70A9-E212-6B58D705AA1A}"/>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the dial to the wind direction (300 degrees)</a:t>
            </a:r>
          </a:p>
          <a:p>
            <a:pPr marL="514350" indent="-514350">
              <a:buFont typeface="+mj-lt"/>
              <a:buAutoNum type="arabicPeriod"/>
            </a:pPr>
            <a:r>
              <a:rPr lang="en-US" dirty="0"/>
              <a:t>Move the speed slider to 100 knots</a:t>
            </a:r>
          </a:p>
          <a:p>
            <a:pPr marL="514350" indent="-514350">
              <a:buFont typeface="+mj-lt"/>
              <a:buAutoNum type="arabicPeriod"/>
            </a:pPr>
            <a:r>
              <a:rPr lang="en-US" dirty="0"/>
              <a:t>Add 15 knots and make a mark at </a:t>
            </a:r>
            <a:r>
              <a:rPr lang="en-US"/>
              <a:t>115 knots.</a:t>
            </a:r>
            <a:endParaRPr lang="en-US" dirty="0"/>
          </a:p>
        </p:txBody>
      </p:sp>
      <p:pic>
        <p:nvPicPr>
          <p:cNvPr id="2" name="Picture 1" descr="A white airplane with black background&#10;&#10;AI-generated content may be incorrect.">
            <a:extLst>
              <a:ext uri="{FF2B5EF4-FFF2-40B4-BE49-F238E27FC236}">
                <a16:creationId xmlns:a16="http://schemas.microsoft.com/office/drawing/2014/main" id="{B7652501-BA3F-7E77-8D8A-597895AEA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6783" y="4420692"/>
            <a:ext cx="1220952" cy="937260"/>
          </a:xfrm>
          <a:prstGeom prst="rect">
            <a:avLst/>
          </a:prstGeom>
        </p:spPr>
      </p:pic>
    </p:spTree>
    <p:extLst>
      <p:ext uri="{BB962C8B-B14F-4D97-AF65-F5344CB8AC3E}">
        <p14:creationId xmlns:p14="http://schemas.microsoft.com/office/powerpoint/2010/main" val="392058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Measuring the 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4C420-A2E1-2676-9A51-7BB505050B4A}"/>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31185BA0-46B0-AADB-C6D7-9322D27977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2ADFF4E2-3B51-A329-FEEB-CB32AE4A0C1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C7686CBD-DCE3-B320-9C77-671C6C8ADFFC}"/>
              </a:ext>
            </a:extLst>
          </p:cNvPr>
          <p:cNvSpPr>
            <a:spLocks noGrp="1"/>
          </p:cNvSpPr>
          <p:nvPr>
            <p:ph type="title"/>
          </p:nvPr>
        </p:nvSpPr>
        <p:spPr>
          <a:xfrm>
            <a:off x="838200" y="365125"/>
            <a:ext cx="3831771" cy="1325563"/>
          </a:xfrm>
        </p:spPr>
        <p:txBody>
          <a:bodyPr/>
          <a:lstStyle/>
          <a:p>
            <a:r>
              <a:rPr lang="en-US" dirty="0"/>
              <a:t>Apply the wind to the plane</a:t>
            </a:r>
          </a:p>
        </p:txBody>
      </p:sp>
      <p:sp>
        <p:nvSpPr>
          <p:cNvPr id="6" name="Content Placeholder 5">
            <a:extLst>
              <a:ext uri="{FF2B5EF4-FFF2-40B4-BE49-F238E27FC236}">
                <a16:creationId xmlns:a16="http://schemas.microsoft.com/office/drawing/2014/main" id="{77D3E68F-2BFC-1B4E-29A9-C0D8351F9784}"/>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to desired course of 270 degrees</a:t>
            </a:r>
          </a:p>
          <a:p>
            <a:pPr marL="514350" indent="-514350">
              <a:buFont typeface="+mj-lt"/>
              <a:buAutoNum type="arabicPeriod"/>
            </a:pPr>
            <a:r>
              <a:rPr lang="en-US" dirty="0"/>
              <a:t>Move the mark to the true air speed of the plane (100 knots)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0DBFE80E-8614-3792-1A3A-E004038276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sp>
        <p:nvSpPr>
          <p:cNvPr id="2" name="Circular Arrow 1">
            <a:extLst>
              <a:ext uri="{FF2B5EF4-FFF2-40B4-BE49-F238E27FC236}">
                <a16:creationId xmlns:a16="http://schemas.microsoft.com/office/drawing/2014/main" id="{810E10A3-4B3A-37D4-A240-C0E1BD1C495C}"/>
              </a:ext>
            </a:extLst>
          </p:cNvPr>
          <p:cNvSpPr/>
          <p:nvPr/>
        </p:nvSpPr>
        <p:spPr>
          <a:xfrm rot="18940772">
            <a:off x="4703066" y="159522"/>
            <a:ext cx="6367268" cy="5992586"/>
          </a:xfrm>
          <a:prstGeom prst="circularArrow">
            <a:avLst>
              <a:gd name="adj1" fmla="val 2379"/>
              <a:gd name="adj2" fmla="val 528750"/>
              <a:gd name="adj3" fmla="val 20628862"/>
              <a:gd name="adj4" fmla="val 18980076"/>
              <a:gd name="adj5" fmla="val 37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ight Arrow 6">
            <a:extLst>
              <a:ext uri="{FF2B5EF4-FFF2-40B4-BE49-F238E27FC236}">
                <a16:creationId xmlns:a16="http://schemas.microsoft.com/office/drawing/2014/main" id="{1ECA3A6A-3743-F395-FF0A-254AC7B65E3D}"/>
              </a:ext>
            </a:extLst>
          </p:cNvPr>
          <p:cNvSpPr/>
          <p:nvPr/>
        </p:nvSpPr>
        <p:spPr>
          <a:xfrm rot="5400000">
            <a:off x="7247191" y="2372265"/>
            <a:ext cx="610138" cy="3344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31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E350-5F23-22F5-3406-04D58C0DC288}"/>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0B0A4F58-B05D-B563-C0A0-1E12FEF04D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9D2A340-ADC0-70DC-D9A9-E44C0BCEC7F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8D0111FC-6FAA-65C8-9467-6429FF39CD98}"/>
              </a:ext>
            </a:extLst>
          </p:cNvPr>
          <p:cNvSpPr>
            <a:spLocks noGrp="1"/>
          </p:cNvSpPr>
          <p:nvPr>
            <p:ph type="title"/>
          </p:nvPr>
        </p:nvSpPr>
        <p:spPr>
          <a:xfrm>
            <a:off x="838200" y="365125"/>
            <a:ext cx="3831771" cy="1325563"/>
          </a:xfrm>
        </p:spPr>
        <p:txBody>
          <a:bodyPr>
            <a:normAutofit fontScale="90000"/>
          </a:bodyPr>
          <a:lstStyle/>
          <a:p>
            <a:r>
              <a:rPr lang="en-US" dirty="0"/>
              <a:t>Read the result of the calculation</a:t>
            </a:r>
          </a:p>
        </p:txBody>
      </p:sp>
      <p:sp>
        <p:nvSpPr>
          <p:cNvPr id="6" name="Content Placeholder 5">
            <a:extLst>
              <a:ext uri="{FF2B5EF4-FFF2-40B4-BE49-F238E27FC236}">
                <a16:creationId xmlns:a16="http://schemas.microsoft.com/office/drawing/2014/main" id="{EADF419F-281C-E50E-0D8F-008B8905E1A2}"/>
              </a:ext>
            </a:extLst>
          </p:cNvPr>
          <p:cNvSpPr>
            <a:spLocks noGrp="1"/>
          </p:cNvSpPr>
          <p:nvPr>
            <p:ph idx="1"/>
          </p:nvPr>
        </p:nvSpPr>
        <p:spPr>
          <a:xfrm>
            <a:off x="838200" y="1825625"/>
            <a:ext cx="3831771" cy="4351338"/>
          </a:xfrm>
        </p:spPr>
        <p:txBody>
          <a:bodyPr>
            <a:normAutofit lnSpcReduction="10000"/>
          </a:bodyPr>
          <a:lstStyle/>
          <a:p>
            <a:pPr marL="514350" indent="-514350">
              <a:buFont typeface="+mj-lt"/>
              <a:buAutoNum type="arabicPeriod"/>
            </a:pPr>
            <a:r>
              <a:rPr lang="en-US" dirty="0"/>
              <a:t>Since the wind is mostly coming form the front, the ground speed will be about 87 knots</a:t>
            </a:r>
          </a:p>
          <a:p>
            <a:pPr marL="514350" indent="-514350">
              <a:buFont typeface="+mj-lt"/>
              <a:buAutoNum type="arabicPeriod"/>
            </a:pPr>
            <a:r>
              <a:rPr lang="en-US" dirty="0"/>
              <a:t>To compensate for the drift we need a "crab angle" of 4 degrees so we fly a heading of 274 degrees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A5AF7AAB-922D-EC76-FE05-67011FA275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pic>
        <p:nvPicPr>
          <p:cNvPr id="3" name="Picture 2" descr="A white airplane with black background&#10;&#10;AI-generated content may be incorrect.">
            <a:extLst>
              <a:ext uri="{FF2B5EF4-FFF2-40B4-BE49-F238E27FC236}">
                <a16:creationId xmlns:a16="http://schemas.microsoft.com/office/drawing/2014/main" id="{E2BDAC57-79C8-782F-FFFC-DBCE0DFA69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6044">
            <a:off x="7437671" y="3960694"/>
            <a:ext cx="1220952" cy="937260"/>
          </a:xfrm>
          <a:prstGeom prst="rect">
            <a:avLst/>
          </a:prstGeom>
        </p:spPr>
      </p:pic>
      <p:sp>
        <p:nvSpPr>
          <p:cNvPr id="7" name="Right Arrow 6">
            <a:extLst>
              <a:ext uri="{FF2B5EF4-FFF2-40B4-BE49-F238E27FC236}">
                <a16:creationId xmlns:a16="http://schemas.microsoft.com/office/drawing/2014/main" id="{95353338-E99A-8BD3-6E88-69187E0A552B}"/>
              </a:ext>
            </a:extLst>
          </p:cNvPr>
          <p:cNvSpPr/>
          <p:nvPr/>
        </p:nvSpPr>
        <p:spPr>
          <a:xfrm>
            <a:off x="7327892" y="3340467"/>
            <a:ext cx="522514" cy="202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32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4D72C-6DC4-8EB5-DFB2-AE48A4B7A519}"/>
              </a:ext>
            </a:extLst>
          </p:cNvPr>
          <p:cNvSpPr>
            <a:spLocks noGrp="1"/>
          </p:cNvSpPr>
          <p:nvPr>
            <p:ph type="title"/>
          </p:nvPr>
        </p:nvSpPr>
        <p:spPr>
          <a:xfrm>
            <a:off x="640080" y="325369"/>
            <a:ext cx="4368602" cy="1956841"/>
          </a:xfrm>
        </p:spPr>
        <p:txBody>
          <a:bodyPr anchor="b">
            <a:normAutofit/>
          </a:bodyPr>
          <a:lstStyle/>
          <a:p>
            <a:r>
              <a:rPr lang="en-US" sz="5000"/>
              <a:t>The point is not to teach flying</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ABDD41-0C2C-C1F4-62C6-A19A5610AAEE}"/>
              </a:ext>
            </a:extLst>
          </p:cNvPr>
          <p:cNvSpPr>
            <a:spLocks noGrp="1"/>
          </p:cNvSpPr>
          <p:nvPr>
            <p:ph idx="1"/>
          </p:nvPr>
        </p:nvSpPr>
        <p:spPr>
          <a:xfrm>
            <a:off x="640080" y="2872899"/>
            <a:ext cx="4243589" cy="3320668"/>
          </a:xfrm>
        </p:spPr>
        <p:txBody>
          <a:bodyPr>
            <a:normAutofit/>
          </a:bodyPr>
          <a:lstStyle/>
          <a:p>
            <a:r>
              <a:rPr lang="en-US" sz="2200" dirty="0"/>
              <a:t>A physical (analog) device can do "graphical calculations"</a:t>
            </a:r>
          </a:p>
          <a:p>
            <a:r>
              <a:rPr lang="en-US" sz="2200" dirty="0"/>
              <a:t>Sliding or rotating scales</a:t>
            </a:r>
          </a:p>
          <a:p>
            <a:r>
              <a:rPr lang="en-US" sz="2200" dirty="0"/>
              <a:t>Gears</a:t>
            </a:r>
          </a:p>
          <a:p>
            <a:r>
              <a:rPr lang="en-US" sz="2200" dirty="0"/>
              <a:t>Other things can compute</a:t>
            </a:r>
          </a:p>
          <a:p>
            <a:pPr lvl="1"/>
            <a:r>
              <a:rPr lang="en-US" sz="2200" dirty="0"/>
              <a:t>Water</a:t>
            </a:r>
          </a:p>
          <a:p>
            <a:pPr lvl="1"/>
            <a:r>
              <a:rPr lang="en-US" sz="2200" dirty="0"/>
              <a:t>Pulleys</a:t>
            </a:r>
          </a:p>
        </p:txBody>
      </p:sp>
      <p:pic>
        <p:nvPicPr>
          <p:cNvPr id="4" name="Picture 3" descr="Computer-generated graphic for back of Antikythera mechanism from Wikipedia.">
            <a:extLst>
              <a:ext uri="{FF2B5EF4-FFF2-40B4-BE49-F238E27FC236}">
                <a16:creationId xmlns:a16="http://schemas.microsoft.com/office/drawing/2014/main" id="{DD8CD880-FEEF-096B-2A33-6A5A423AB1B5}"/>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AD601CD4-5C95-09B7-166D-8ADF5928695D}"/>
              </a:ext>
            </a:extLst>
          </p:cNvPr>
          <p:cNvSpPr txBox="1"/>
          <p:nvPr/>
        </p:nvSpPr>
        <p:spPr>
          <a:xfrm>
            <a:off x="4106091" y="5231368"/>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54540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01D52-13BB-4C92-2158-C603FC822B8F}"/>
              </a:ext>
            </a:extLst>
          </p:cNvPr>
          <p:cNvSpPr>
            <a:spLocks noGrp="1"/>
          </p:cNvSpPr>
          <p:nvPr>
            <p:ph type="title"/>
          </p:nvPr>
        </p:nvSpPr>
        <p:spPr/>
        <p:txBody>
          <a:bodyPr/>
          <a:lstStyle/>
          <a:p>
            <a:r>
              <a:rPr lang="en-US" dirty="0"/>
              <a:t>Physical Digital Devices</a:t>
            </a:r>
          </a:p>
        </p:txBody>
      </p:sp>
      <p:sp>
        <p:nvSpPr>
          <p:cNvPr id="5" name="Text Placeholder 4">
            <a:extLst>
              <a:ext uri="{FF2B5EF4-FFF2-40B4-BE49-F238E27FC236}">
                <a16:creationId xmlns:a16="http://schemas.microsoft.com/office/drawing/2014/main" id="{60C56D7B-EA90-59AD-BA25-2949F33EAE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019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AC5CA-9C35-36A8-D2D7-BAB75DC7BB34}"/>
              </a:ext>
            </a:extLst>
          </p:cNvPr>
          <p:cNvSpPr>
            <a:spLocks noGrp="1"/>
          </p:cNvSpPr>
          <p:nvPr>
            <p:ph type="title"/>
          </p:nvPr>
        </p:nvSpPr>
        <p:spPr/>
        <p:txBody>
          <a:bodyPr/>
          <a:lstStyle/>
          <a:p>
            <a:r>
              <a:rPr lang="en-US" dirty="0"/>
              <a:t>More Complex Math</a:t>
            </a:r>
          </a:p>
        </p:txBody>
      </p:sp>
      <p:sp>
        <p:nvSpPr>
          <p:cNvPr id="5" name="Text Placeholder 4">
            <a:extLst>
              <a:ext uri="{FF2B5EF4-FFF2-40B4-BE49-F238E27FC236}">
                <a16:creationId xmlns:a16="http://schemas.microsoft.com/office/drawing/2014/main" id="{7D0365FC-DDA5-E7AC-2BAB-EA825CF442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871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89FB-B55A-F9C5-FDBD-E0EDB18A70BE}"/>
              </a:ext>
            </a:extLst>
          </p:cNvPr>
          <p:cNvSpPr>
            <a:spLocks noGrp="1"/>
          </p:cNvSpPr>
          <p:nvPr>
            <p:ph type="title"/>
          </p:nvPr>
        </p:nvSpPr>
        <p:spPr/>
        <p:txBody>
          <a:bodyPr/>
          <a:lstStyle/>
          <a:p>
            <a:r>
              <a:rPr lang="en-US" dirty="0"/>
              <a:t>Computing and Mathematics</a:t>
            </a:r>
          </a:p>
        </p:txBody>
      </p:sp>
      <p:sp>
        <p:nvSpPr>
          <p:cNvPr id="3" name="Content Placeholder 2">
            <a:extLst>
              <a:ext uri="{FF2B5EF4-FFF2-40B4-BE49-F238E27FC236}">
                <a16:creationId xmlns:a16="http://schemas.microsoft.com/office/drawing/2014/main" id="{6A0AC96C-6B58-EAB8-1AEA-F97A0D67F26C}"/>
              </a:ext>
            </a:extLst>
          </p:cNvPr>
          <p:cNvSpPr>
            <a:spLocks noGrp="1"/>
          </p:cNvSpPr>
          <p:nvPr>
            <p:ph idx="1"/>
          </p:nvPr>
        </p:nvSpPr>
        <p:spPr/>
        <p:txBody>
          <a:bodyPr>
            <a:normAutofit fontScale="92500" lnSpcReduction="10000"/>
          </a:bodyPr>
          <a:lstStyle/>
          <a:p>
            <a:r>
              <a:rPr lang="en-US" dirty="0"/>
              <a:t>This is not a math class and there is no math pre-requisite</a:t>
            </a:r>
          </a:p>
          <a:p>
            <a:r>
              <a:rPr lang="en-US" dirty="0"/>
              <a:t>In my C class I talk about how everything changed in 1978 (roughly)</a:t>
            </a:r>
          </a:p>
          <a:p>
            <a:r>
              <a:rPr lang="en-US" dirty="0"/>
              <a:t>Before 1978</a:t>
            </a:r>
          </a:p>
          <a:p>
            <a:pPr lvl="1"/>
            <a:r>
              <a:rPr lang="en-US" dirty="0"/>
              <a:t>Much of computing was computations – numbers were the focus</a:t>
            </a:r>
          </a:p>
          <a:p>
            <a:pPr lvl="1"/>
            <a:r>
              <a:rPr lang="en-US" dirty="0"/>
              <a:t>No Internet</a:t>
            </a:r>
          </a:p>
          <a:p>
            <a:pPr lvl="1"/>
            <a:r>
              <a:rPr lang="en-US" dirty="0"/>
              <a:t>Computers were large – filled a room</a:t>
            </a:r>
          </a:p>
          <a:p>
            <a:r>
              <a:rPr lang="en-US" dirty="0"/>
              <a:t>After 1978</a:t>
            </a:r>
          </a:p>
          <a:p>
            <a:pPr lvl="1"/>
            <a:r>
              <a:rPr lang="en-US" dirty="0"/>
              <a:t>Much of computing is information</a:t>
            </a:r>
          </a:p>
          <a:p>
            <a:pPr lvl="1"/>
            <a:r>
              <a:rPr lang="en-US" dirty="0"/>
              <a:t>Internet - people communicating to other people through text</a:t>
            </a:r>
          </a:p>
          <a:p>
            <a:pPr lvl="1"/>
            <a:r>
              <a:rPr lang="en-US" dirty="0"/>
              <a:t>Computers kept getting smaller and faster</a:t>
            </a:r>
          </a:p>
          <a:p>
            <a:r>
              <a:rPr lang="en-US" dirty="0"/>
              <a:t>The arc of computers and computing starts with numbers</a:t>
            </a:r>
          </a:p>
        </p:txBody>
      </p:sp>
    </p:spTree>
    <p:extLst>
      <p:ext uri="{BB962C8B-B14F-4D97-AF65-F5344CB8AC3E}">
        <p14:creationId xmlns:p14="http://schemas.microsoft.com/office/powerpoint/2010/main" val="183923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002CA-3A56-BD16-CCC9-0DC262C6919E}"/>
              </a:ext>
            </a:extLst>
          </p:cNvPr>
          <p:cNvSpPr>
            <a:spLocks noGrp="1"/>
          </p:cNvSpPr>
          <p:nvPr>
            <p:ph type="title"/>
          </p:nvPr>
        </p:nvSpPr>
        <p:spPr/>
        <p:txBody>
          <a:bodyPr/>
          <a:lstStyle/>
          <a:p>
            <a:r>
              <a:rPr lang="en-US" dirty="0"/>
              <a:t>Iteration / Loops</a:t>
            </a:r>
          </a:p>
        </p:txBody>
      </p:sp>
      <p:sp>
        <p:nvSpPr>
          <p:cNvPr id="5" name="Text Placeholder 4">
            <a:extLst>
              <a:ext uri="{FF2B5EF4-FFF2-40B4-BE49-F238E27FC236}">
                <a16:creationId xmlns:a16="http://schemas.microsoft.com/office/drawing/2014/main" id="{F3569F90-C441-CC29-5450-C72AB3A3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9196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to </a:t>
            </a:r>
            <a:r>
              <a:rPr lang="en-US"/>
              <a:t>guess the </a:t>
            </a:r>
            <a:r>
              <a:rPr lang="en-US" dirty="0"/>
              <a:t>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84F36-1EF5-04BB-22F8-617A101974C5}"/>
              </a:ext>
            </a:extLst>
          </p:cNvPr>
          <p:cNvSpPr>
            <a:spLocks noGrp="1"/>
          </p:cNvSpPr>
          <p:nvPr>
            <p:ph type="title"/>
          </p:nvPr>
        </p:nvSpPr>
        <p:spPr/>
        <p:txBody>
          <a:bodyPr/>
          <a:lstStyle/>
          <a:p>
            <a:r>
              <a:rPr lang="en-US"/>
              <a:t>Electronic Computers</a:t>
            </a:r>
          </a:p>
        </p:txBody>
      </p:sp>
      <p:sp>
        <p:nvSpPr>
          <p:cNvPr id="5" name="Text Placeholder 4">
            <a:extLst>
              <a:ext uri="{FF2B5EF4-FFF2-40B4-BE49-F238E27FC236}">
                <a16:creationId xmlns:a16="http://schemas.microsoft.com/office/drawing/2014/main" id="{6BA8A802-46E7-B1E7-CF5D-5943C72555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6962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print">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(40,000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Göbekli</a:t>
            </a:r>
            <a:r>
              <a:rPr lang="en-US" dirty="0"/>
              <a:t> Tepe, Turkey Lunar / Solar Calendar (?) – 12000YA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Konark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a:bodyPr>
          <a:lstStyle/>
          <a:p>
            <a:r>
              <a:rPr lang="en-US" dirty="0"/>
              <a:t>Stonehenge had several versions and was built iteratively from 5100 YA to 3600 YA (Years ago)</a:t>
            </a:r>
          </a:p>
          <a:p>
            <a:r>
              <a:rPr lang="en-US" dirty="0"/>
              <a:t>By the time the latest structure was built, the earlier structures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7C8B-3E18-BB7D-624B-4ACDEDA81637}"/>
              </a:ext>
            </a:extLst>
          </p:cNvPr>
          <p:cNvSpPr>
            <a:spLocks noGrp="1"/>
          </p:cNvSpPr>
          <p:nvPr>
            <p:ph type="title"/>
          </p:nvPr>
        </p:nvSpPr>
        <p:spPr/>
        <p:txBody>
          <a:bodyPr/>
          <a:lstStyle/>
          <a:p>
            <a:r>
              <a:rPr lang="en-US" dirty="0"/>
              <a:t>Continuous / Analog Computing</a:t>
            </a:r>
          </a:p>
        </p:txBody>
      </p:sp>
      <p:sp>
        <p:nvSpPr>
          <p:cNvPr id="5" name="Text Placeholder 4">
            <a:extLst>
              <a:ext uri="{FF2B5EF4-FFF2-40B4-BE49-F238E27FC236}">
                <a16:creationId xmlns:a16="http://schemas.microsoft.com/office/drawing/2014/main" id="{69A18C39-77F7-E411-242B-77FB99F275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119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3059</TotalTime>
  <Words>2355</Words>
  <Application>Microsoft Macintosh PowerPoint</Application>
  <PresentationFormat>Widescreen</PresentationFormat>
  <Paragraphs>252</Paragraphs>
  <Slides>41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Courier New</vt:lpstr>
      <vt:lpstr>Wingdings</vt:lpstr>
      <vt:lpstr>Office Theme</vt:lpstr>
      <vt:lpstr>Origins of Data, Computing Lines, Curves, and Numbers</vt:lpstr>
      <vt:lpstr>Outline </vt:lpstr>
      <vt:lpstr>Computing and Mathematics</vt:lpstr>
      <vt:lpstr>PowerPoint Presentation</vt:lpstr>
      <vt:lpstr>Astronomy – Star Gazing</vt:lpstr>
      <vt:lpstr>Astronomy – Star Gazing</vt:lpstr>
      <vt:lpstr>Stonehenge – 4500 Years Ago (YA)</vt:lpstr>
      <vt:lpstr>Stonehenge: Sunrise and sunset tracking</vt:lpstr>
      <vt:lpstr>Continuous / Analog Computing</vt:lpstr>
      <vt:lpstr>Physical Devices - Printed Scales</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Put the wind in the E6B</vt:lpstr>
      <vt:lpstr>Apply the wind to the plane</vt:lpstr>
      <vt:lpstr>Read the result of the calculation</vt:lpstr>
      <vt:lpstr>The point is not to teach flying</vt:lpstr>
      <vt:lpstr>Physical Digital Devices</vt:lpstr>
      <vt:lpstr>Physical devices that are digital</vt:lpstr>
      <vt:lpstr>Clocks as Counters</vt:lpstr>
      <vt:lpstr>Counters with Carry Propagation</vt:lpstr>
      <vt:lpstr>Iteration</vt:lpstr>
      <vt:lpstr>More Complex Math</vt:lpstr>
      <vt:lpstr>Before Scientific Calculators</vt:lpstr>
      <vt:lpstr>Babbage Difference Engine</vt:lpstr>
      <vt:lpstr>Human Computers</vt:lpstr>
      <vt:lpstr>Iteration / Loops</vt:lpstr>
      <vt:lpstr>Bombe – Electromechanical Iteration</vt:lpstr>
      <vt:lpstr>Pinball Machine – Electromechanical</vt:lpstr>
      <vt:lpstr>Electronic Computers</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129</cp:revision>
  <dcterms:created xsi:type="dcterms:W3CDTF">2023-02-25T13:30:24Z</dcterms:created>
  <dcterms:modified xsi:type="dcterms:W3CDTF">2026-01-14T18:33:41Z</dcterms:modified>
</cp:coreProperties>
</file>